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47"/>
  </p:notesMasterIdLst>
  <p:sldIdLst>
    <p:sldId id="306" r:id="rId2"/>
    <p:sldId id="259" r:id="rId3"/>
    <p:sldId id="257" r:id="rId4"/>
    <p:sldId id="258" r:id="rId5"/>
    <p:sldId id="260" r:id="rId6"/>
    <p:sldId id="284" r:id="rId7"/>
    <p:sldId id="287" r:id="rId8"/>
    <p:sldId id="286" r:id="rId9"/>
    <p:sldId id="261" r:id="rId10"/>
    <p:sldId id="262" r:id="rId11"/>
    <p:sldId id="263" r:id="rId12"/>
    <p:sldId id="264" r:id="rId13"/>
    <p:sldId id="277" r:id="rId14"/>
    <p:sldId id="269" r:id="rId15"/>
    <p:sldId id="270" r:id="rId16"/>
    <p:sldId id="271" r:id="rId17"/>
    <p:sldId id="265" r:id="rId18"/>
    <p:sldId id="266" r:id="rId19"/>
    <p:sldId id="267" r:id="rId20"/>
    <p:sldId id="272" r:id="rId21"/>
    <p:sldId id="268" r:id="rId22"/>
    <p:sldId id="273" r:id="rId23"/>
    <p:sldId id="274" r:id="rId24"/>
    <p:sldId id="279" r:id="rId25"/>
    <p:sldId id="280" r:id="rId26"/>
    <p:sldId id="289" r:id="rId27"/>
    <p:sldId id="290" r:id="rId28"/>
    <p:sldId id="291" r:id="rId29"/>
    <p:sldId id="304" r:id="rId30"/>
    <p:sldId id="292" r:id="rId31"/>
    <p:sldId id="293" r:id="rId32"/>
    <p:sldId id="305" r:id="rId33"/>
    <p:sldId id="294" r:id="rId34"/>
    <p:sldId id="295" r:id="rId35"/>
    <p:sldId id="296" r:id="rId36"/>
    <p:sldId id="282" r:id="rId37"/>
    <p:sldId id="299" r:id="rId38"/>
    <p:sldId id="300" r:id="rId39"/>
    <p:sldId id="301" r:id="rId40"/>
    <p:sldId id="302" r:id="rId41"/>
    <p:sldId id="303" r:id="rId42"/>
    <p:sldId id="275" r:id="rId43"/>
    <p:sldId id="276" r:id="rId44"/>
    <p:sldId id="307" r:id="rId45"/>
    <p:sldId id="298"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6"/>
    <p:restoredTop sz="71726" autoAdjust="0"/>
  </p:normalViewPr>
  <p:slideViewPr>
    <p:cSldViewPr snapToGrid="0" snapToObjects="1">
      <p:cViewPr>
        <p:scale>
          <a:sx n="90" d="100"/>
          <a:sy n="90" d="100"/>
        </p:scale>
        <p:origin x="2288" y="1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E6E77-3283-344D-9AC2-FD5DD182305F}" type="datetimeFigureOut">
              <a:rPr lang="en-US" smtClean="0"/>
              <a:t>11/23/16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6A4C59-9997-D64D-B418-4F4AB05D75FD}" type="slidenum">
              <a:rPr lang="en-US" smtClean="0"/>
              <a:t>‹#›</a:t>
            </a:fld>
            <a:endParaRPr lang="en-US"/>
          </a:p>
        </p:txBody>
      </p:sp>
    </p:spTree>
    <p:extLst>
      <p:ext uri="{BB962C8B-B14F-4D97-AF65-F5344CB8AC3E}">
        <p14:creationId xmlns:p14="http://schemas.microsoft.com/office/powerpoint/2010/main" val="2482587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what normalized is</a:t>
            </a:r>
          </a:p>
          <a:p>
            <a:endParaRPr lang="en-US" baseline="0" dirty="0" smtClean="0"/>
          </a:p>
          <a:p>
            <a:r>
              <a:rPr lang="en-US" baseline="0" dirty="0" smtClean="0"/>
              <a:t>Talk about how normal it is to get data in Excel – and encourage them to work with excel – and think of this as something you can teach your clients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a:t>
            </a:fld>
            <a:endParaRPr lang="en-US"/>
          </a:p>
        </p:txBody>
      </p:sp>
    </p:spTree>
    <p:extLst>
      <p:ext uri="{BB962C8B-B14F-4D97-AF65-F5344CB8AC3E}">
        <p14:creationId xmlns:p14="http://schemas.microsoft.com/office/powerpoint/2010/main" val="2765354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likely won’t be needed today,</a:t>
            </a:r>
            <a:r>
              <a:rPr lang="en-US" baseline="0" dirty="0" smtClean="0"/>
              <a:t> but FYI: </a:t>
            </a:r>
            <a:r>
              <a:rPr lang="en-US" dirty="0" smtClean="0"/>
              <a:t>review the different between records and rows, beginning by splitting some multi-valued cells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r>
              <a:rPr lang="en-US" baseline="0" dirty="0" smtClean="0"/>
              <a:t>. </a:t>
            </a:r>
            <a:r>
              <a:rPr lang="is-IS" baseline="0" dirty="0" smtClean="0"/>
              <a:t>… So we can imagine a number of ways to use this function..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Simply</a:t>
            </a:r>
            <a:r>
              <a:rPr lang="en-US" baseline="0" dirty="0" smtClean="0"/>
              <a:t> looking at our data we might not know what should be cleaned up </a:t>
            </a:r>
            <a:r>
              <a:rPr lang="is-IS" baseline="0" dirty="0" smtClean="0"/>
              <a:t>… so we can depend on a few tools to help us better analyze the quality of our data. </a:t>
            </a:r>
            <a:endParaRPr lang="en-US" dirty="0" smtClean="0"/>
          </a:p>
          <a:p>
            <a:endParaRPr lang="en-US" dirty="0" smtClean="0"/>
          </a:p>
          <a:p>
            <a:r>
              <a:rPr lang="en-US" dirty="0" smtClean="0"/>
              <a:t>-- </a:t>
            </a:r>
            <a:r>
              <a:rPr lang="en-US" dirty="0" smtClean="0"/>
              <a:t>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20</a:t>
            </a:fld>
            <a:endParaRPr lang="en-US"/>
          </a:p>
        </p:txBody>
      </p:sp>
    </p:spTree>
    <p:extLst>
      <p:ext uri="{BB962C8B-B14F-4D97-AF65-F5344CB8AC3E}">
        <p14:creationId xmlns:p14="http://schemas.microsoft.com/office/powerpoint/2010/main" val="2107546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22</a:t>
            </a:fld>
            <a:endParaRPr lang="en-US"/>
          </a:p>
        </p:txBody>
      </p:sp>
    </p:spTree>
    <p:extLst>
      <p:ext uri="{BB962C8B-B14F-4D97-AF65-F5344CB8AC3E}">
        <p14:creationId xmlns:p14="http://schemas.microsoft.com/office/powerpoint/2010/main" val="941877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a:t>
            </a:r>
            <a:r>
              <a:rPr lang="en-US" dirty="0" err="1" smtClean="0"/>
              <a:t>execise</a:t>
            </a:r>
            <a:r>
              <a:rPr lang="en-US" dirty="0" smtClean="0"/>
              <a:t> we didn’t know what was the ”right” answer so to speak</a:t>
            </a:r>
            <a:r>
              <a:rPr lang="is-IS" dirty="0" smtClean="0"/>
              <a:t>… </a:t>
            </a:r>
          </a:p>
          <a:p>
            <a:endParaRPr lang="is-IS" dirty="0" smtClean="0"/>
          </a:p>
          <a:p>
            <a:r>
              <a:rPr lang="is-IS" dirty="0" smtClean="0"/>
              <a:t>But in many cases</a:t>
            </a:r>
            <a:r>
              <a:rPr lang="is-IS" baseline="0" dirty="0" smtClean="0"/>
              <a:t> we do know... </a:t>
            </a:r>
            <a:r>
              <a:rPr lang="en-US" baseline="0" dirty="0" smtClean="0"/>
              <a:t>F</a:t>
            </a:r>
            <a:r>
              <a:rPr lang="is-IS" baseline="0" dirty="0" smtClean="0"/>
              <a:t>or instance when we deal with scientific names – we know that are often shortened or discplinary specific nomenclature that is used... </a:t>
            </a:r>
          </a:p>
          <a:p>
            <a:endParaRPr lang="is-IS" baseline="0" dirty="0" smtClean="0"/>
          </a:p>
          <a:p>
            <a:endParaRPr lang="is-IS" baseline="0" dirty="0" smtClean="0"/>
          </a:p>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23</a:t>
            </a:fld>
            <a:endParaRPr lang="en-US"/>
          </a:p>
        </p:txBody>
      </p:sp>
    </p:spTree>
    <p:extLst>
      <p:ext uri="{BB962C8B-B14F-4D97-AF65-F5344CB8AC3E}">
        <p14:creationId xmlns:p14="http://schemas.microsoft.com/office/powerpoint/2010/main" val="104131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a:t>
            </a:fld>
            <a:endParaRPr lang="en-US"/>
          </a:p>
        </p:txBody>
      </p:sp>
    </p:spTree>
    <p:extLst>
      <p:ext uri="{BB962C8B-B14F-4D97-AF65-F5344CB8AC3E}">
        <p14:creationId xmlns:p14="http://schemas.microsoft.com/office/powerpoint/2010/main" val="239088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24</a:t>
            </a:fld>
            <a:endParaRPr lang="en-US"/>
          </a:p>
        </p:txBody>
      </p:sp>
    </p:spTree>
    <p:extLst>
      <p:ext uri="{BB962C8B-B14F-4D97-AF65-F5344CB8AC3E}">
        <p14:creationId xmlns:p14="http://schemas.microsoft.com/office/powerpoint/2010/main" val="1099895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activity</a:t>
            </a:r>
            <a:r>
              <a:rPr lang="en-US" baseline="0" dirty="0" smtClean="0"/>
              <a:t> we’re going to do NAME reconciliation</a:t>
            </a:r>
            <a:r>
              <a:rPr lang="is-IS" baseline="0" dirty="0" smtClean="0"/>
              <a:t>…. </a:t>
            </a:r>
          </a:p>
          <a:p>
            <a:endParaRPr lang="is-IS" baseline="0" dirty="0" smtClean="0"/>
          </a:p>
          <a:p>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25</a:t>
            </a:fld>
            <a:endParaRPr lang="en-US"/>
          </a:p>
        </p:txBody>
      </p:sp>
    </p:spTree>
    <p:extLst>
      <p:ext uri="{BB962C8B-B14F-4D97-AF65-F5344CB8AC3E}">
        <p14:creationId xmlns:p14="http://schemas.microsoft.com/office/powerpoint/2010/main" val="1981197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use the GREL expression language to achieve this</a:t>
            </a:r>
            <a:r>
              <a:rPr lang="is-IS" dirty="0" smtClean="0"/>
              <a:t>… </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34</a:t>
            </a:fld>
            <a:endParaRPr lang="en-US"/>
          </a:p>
        </p:txBody>
      </p:sp>
    </p:spTree>
    <p:extLst>
      <p:ext uri="{BB962C8B-B14F-4D97-AF65-F5344CB8AC3E}">
        <p14:creationId xmlns:p14="http://schemas.microsoft.com/office/powerpoint/2010/main" val="727786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to live preview – talk about comparing different</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036A4C59-9997-D64D-B418-4F4AB05D75FD}" type="slidenum">
              <a:rPr lang="en-US" smtClean="0"/>
              <a:t>35</a:t>
            </a:fld>
            <a:endParaRPr lang="en-US"/>
          </a:p>
        </p:txBody>
      </p:sp>
    </p:spTree>
    <p:extLst>
      <p:ext uri="{BB962C8B-B14F-4D97-AF65-F5344CB8AC3E}">
        <p14:creationId xmlns:p14="http://schemas.microsoft.com/office/powerpoint/2010/main" val="3341828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a:t>
            </a:r>
            <a:r>
              <a:rPr lang="en-US" baseline="0" smtClean="0"/>
              <a:t>poitns</a:t>
            </a:r>
            <a:endParaRPr lang="en-US"/>
          </a:p>
        </p:txBody>
      </p:sp>
      <p:sp>
        <p:nvSpPr>
          <p:cNvPr id="4" name="Slide Number Placeholder 3"/>
          <p:cNvSpPr>
            <a:spLocks noGrp="1"/>
          </p:cNvSpPr>
          <p:nvPr>
            <p:ph type="sldNum" sz="quarter" idx="10"/>
          </p:nvPr>
        </p:nvSpPr>
        <p:spPr/>
        <p:txBody>
          <a:bodyPr/>
          <a:lstStyle/>
          <a:p>
            <a:fld id="{036A4C59-9997-D64D-B418-4F4AB05D75FD}" type="slidenum">
              <a:rPr lang="en-US" smtClean="0"/>
              <a:t>42</a:t>
            </a:fld>
            <a:endParaRPr lang="en-US"/>
          </a:p>
        </p:txBody>
      </p:sp>
    </p:spTree>
    <p:extLst>
      <p:ext uri="{BB962C8B-B14F-4D97-AF65-F5344CB8AC3E}">
        <p14:creationId xmlns:p14="http://schemas.microsoft.com/office/powerpoint/2010/main" val="59530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NYPL has some 45,000 menus from 1840-present</a:t>
            </a:r>
          </a:p>
          <a:p>
            <a:r>
              <a:rPr lang="en-US" dirty="0" smtClean="0"/>
              <a:t>-- </a:t>
            </a:r>
            <a:r>
              <a:rPr lang="en-US" dirty="0" err="1" smtClean="0"/>
              <a:t>Crowdsource</a:t>
            </a:r>
            <a:r>
              <a:rPr lang="en-US" baseline="0" dirty="0" smtClean="0"/>
              <a:t> project l</a:t>
            </a:r>
            <a:r>
              <a:rPr lang="en-US" dirty="0" smtClean="0"/>
              <a:t>aunched in April 2009</a:t>
            </a:r>
          </a:p>
          <a:p>
            <a:r>
              <a:rPr lang="en-US" dirty="0" smtClean="0"/>
              <a:t>-- Creating a database of dishes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2159162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9</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04549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you can extract your steps!  This can save huge amounts of time for repetitive </a:t>
            </a:r>
            <a:r>
              <a:rPr lang="en-US" baseline="0" dirty="0" smtClean="0"/>
              <a:t>tasks – provides JSON commands for you – and then you can apply to new project</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28320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0331953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6228D5-5F93-BB4A-964B-203967C46295}" type="datetimeFigureOut">
              <a:rPr lang="en-US" smtClean="0"/>
              <a:t>11/23/16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52082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6228D5-5F93-BB4A-964B-203967C46295}" type="datetimeFigureOut">
              <a:rPr lang="en-US" smtClean="0"/>
              <a:t>11/23/16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35641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6228D5-5F93-BB4A-964B-203967C46295}" type="datetimeFigureOut">
              <a:rPr lang="en-US" smtClean="0"/>
              <a:t>11/23/16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5484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6228D5-5F93-BB4A-964B-203967C46295}" type="datetimeFigureOut">
              <a:rPr lang="en-US" smtClean="0"/>
              <a:t>11/23/16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8820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6228D5-5F93-BB4A-964B-203967C46295}" type="datetimeFigureOut">
              <a:rPr lang="en-US" smtClean="0"/>
              <a:t>11/23/16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93513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6228D5-5F93-BB4A-964B-203967C46295}" type="datetimeFigureOut">
              <a:rPr lang="en-US" smtClean="0"/>
              <a:t>11/23/16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295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6228D5-5F93-BB4A-964B-203967C46295}" type="datetimeFigureOut">
              <a:rPr lang="en-US" smtClean="0"/>
              <a:t>11/23/16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131194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228D5-5F93-BB4A-964B-203967C46295}" type="datetimeFigureOut">
              <a:rPr lang="en-US" smtClean="0"/>
              <a:t>11/23/16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111265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11/23/16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2545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228D5-5F93-BB4A-964B-203967C46295}" type="datetimeFigureOut">
              <a:rPr lang="en-US" smtClean="0"/>
              <a:t>11/23/16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F5D3A-5862-9F4D-A60A-2EA35E51BDB3}" type="slidenum">
              <a:rPr lang="en-US" smtClean="0"/>
              <a:t>‹#›</a:t>
            </a:fld>
            <a:endParaRPr lang="en-US"/>
          </a:p>
        </p:txBody>
      </p:sp>
    </p:spTree>
    <p:extLst>
      <p:ext uri="{BB962C8B-B14F-4D97-AF65-F5344CB8AC3E}">
        <p14:creationId xmlns:p14="http://schemas.microsoft.com/office/powerpoint/2010/main" val="4931076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228D5-5F93-BB4A-964B-203967C46295}" type="datetimeFigureOut">
              <a:rPr lang="en-US" smtClean="0"/>
              <a:t>11/23/16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5D3A-5862-9F4D-A60A-2EA35E51BDB3}" type="slidenum">
              <a:rPr lang="en-US" smtClean="0"/>
              <a:t>‹#›</a:t>
            </a:fld>
            <a:endParaRPr lang="en-US"/>
          </a:p>
        </p:txBody>
      </p:sp>
    </p:spTree>
    <p:extLst>
      <p:ext uri="{BB962C8B-B14F-4D97-AF65-F5344CB8AC3E}">
        <p14:creationId xmlns:p14="http://schemas.microsoft.com/office/powerpoint/2010/main" val="4134671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phylo.blogspot.com/2012/02/using-google-refine-and-taxonomic.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hyperlink" Target="http://iphylo.org/~rpage/phyloinformatics/services/reconciliation_eol.ph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iphylo.org/~rpage/phyloinformatics/services/reconciliation_ncbi.php" TargetMode="External"/><Relationship Id="rId4" Type="http://schemas.openxmlformats.org/officeDocument/2006/relationships/hyperlink" Target="http://iphylo.org/~rpage/phyloinformatics/services/reconciliation_ubio.php" TargetMode="External"/><Relationship Id="rId5" Type="http://schemas.openxmlformats.org/officeDocument/2006/relationships/hyperlink" Target="http://iphylo.org/~rpage/phyloinformatics/services/reconciliation_gbif.php" TargetMode="External"/><Relationship Id="rId6" Type="http://schemas.openxmlformats.org/officeDocument/2006/relationships/hyperlink" Target="http://iphylo.org/~rpage/phyloinformatics/services/reconciliation_globalnames.php" TargetMode="External"/><Relationship Id="rId1" Type="http://schemas.openxmlformats.org/officeDocument/2006/relationships/slideLayout" Target="../slideLayouts/slideLayout2.xml"/><Relationship Id="rId2" Type="http://schemas.openxmlformats.org/officeDocument/2006/relationships/hyperlink" Target="http://iphylo.org/~rpage/phyloinformatics/services/reconciliation_eol.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openrefine.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penRefine/OpenRefine/wiki/Reconcilable-Data-Sources" TargetMode="External"/><Relationship Id="rId4" Type="http://schemas.openxmlformats.org/officeDocument/2006/relationships/hyperlink" Target="https://github.com/OpenRefine/OpenRefine/wiki/GREL-String-Functions" TargetMode="External"/><Relationship Id="rId1" Type="http://schemas.openxmlformats.org/officeDocument/2006/relationships/slideLayout" Target="../slideLayouts/slideLayout2.xml"/><Relationship Id="rId2" Type="http://schemas.openxmlformats.org/officeDocument/2006/relationships/hyperlink" Target="http://openrefine.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Open Refine</a:t>
            </a:r>
            <a:br>
              <a:rPr lang="en-US" b="1" dirty="0" smtClean="0"/>
            </a:br>
            <a:endParaRPr lang="en-US" b="1" dirty="0"/>
          </a:p>
        </p:txBody>
      </p:sp>
      <p:sp>
        <p:nvSpPr>
          <p:cNvPr id="3" name="Subtitle 2"/>
          <p:cNvSpPr>
            <a:spLocks noGrp="1"/>
          </p:cNvSpPr>
          <p:nvPr>
            <p:ph type="subTitle" idx="1"/>
          </p:nvPr>
        </p:nvSpPr>
        <p:spPr/>
        <p:txBody>
          <a:bodyPr/>
          <a:lstStyle/>
          <a:p>
            <a:r>
              <a:rPr lang="en-US" dirty="0" smtClean="0"/>
              <a:t>Data-Driven Scholarship Institute</a:t>
            </a:r>
          </a:p>
          <a:p>
            <a:r>
              <a:rPr lang="en-US" dirty="0" smtClean="0"/>
              <a:t>Hong Kong University </a:t>
            </a:r>
          </a:p>
          <a:p>
            <a:r>
              <a:rPr lang="en-US" dirty="0" smtClean="0"/>
              <a:t>Nicholas Weber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116" y="5403453"/>
            <a:ext cx="846880" cy="5834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749" y="5403453"/>
            <a:ext cx="3271838" cy="545306"/>
          </a:xfrm>
          <a:prstGeom prst="rect">
            <a:avLst/>
          </a:prstGeom>
        </p:spPr>
      </p:pic>
    </p:spTree>
    <p:extLst>
      <p:ext uri="{BB962C8B-B14F-4D97-AF65-F5344CB8AC3E}">
        <p14:creationId xmlns:p14="http://schemas.microsoft.com/office/powerpoint/2010/main" val="1210957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07393" y="2079311"/>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4517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7155516" y="3300803"/>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7179939" y="365124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64084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2422" y="4145904"/>
            <a:ext cx="1730022" cy="1200329"/>
          </a:xfrm>
          <a:prstGeom prst="rect">
            <a:avLst/>
          </a:prstGeom>
          <a:noFill/>
        </p:spPr>
        <p:txBody>
          <a:bodyPr wrap="square" rtlCol="0">
            <a:spAutoFit/>
          </a:bodyPr>
          <a:lstStyle/>
          <a:p>
            <a:pPr algn="r"/>
            <a:r>
              <a:rPr lang="en-US" dirty="0" smtClean="0"/>
              <a:t>Don’t be afraid to make mistakes!</a:t>
            </a:r>
          </a:p>
          <a:p>
            <a:endParaRPr lang="en-US" dirty="0"/>
          </a:p>
        </p:txBody>
      </p:sp>
    </p:spTree>
    <p:extLst>
      <p:ext uri="{BB962C8B-B14F-4D97-AF65-F5344CB8AC3E}">
        <p14:creationId xmlns:p14="http://schemas.microsoft.com/office/powerpoint/2010/main" val="13273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 and Apply!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1551283" y="224353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87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572796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26781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746291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249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91042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1769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a:t>
            </a:r>
            <a:endParaRPr lang="en-US" dirty="0"/>
          </a:p>
        </p:txBody>
      </p:sp>
      <p:sp>
        <p:nvSpPr>
          <p:cNvPr id="3" name="Content Placeholder 2"/>
          <p:cNvSpPr>
            <a:spLocks noGrp="1"/>
          </p:cNvSpPr>
          <p:nvPr>
            <p:ph idx="1"/>
          </p:nvPr>
        </p:nvSpPr>
        <p:spPr/>
        <p:txBody>
          <a:bodyPr/>
          <a:lstStyle/>
          <a:p>
            <a:r>
              <a:rPr lang="en-US" dirty="0" smtClean="0"/>
              <a:t>Data often needs to be </a:t>
            </a:r>
            <a:r>
              <a:rPr lang="en-US" b="1" i="1" dirty="0" smtClean="0"/>
              <a:t>normalized</a:t>
            </a:r>
            <a:r>
              <a:rPr lang="en-US" dirty="0" smtClean="0"/>
              <a:t>, or </a:t>
            </a:r>
            <a:r>
              <a:rPr lang="en-US" b="1" i="1" dirty="0" smtClean="0"/>
              <a:t>standardized </a:t>
            </a:r>
            <a:r>
              <a:rPr lang="en-US" dirty="0" smtClean="0"/>
              <a:t>for analysis, publication and sharing</a:t>
            </a:r>
          </a:p>
          <a:p>
            <a:r>
              <a:rPr lang="en-US" b="1" dirty="0" smtClean="0"/>
              <a:t>This is a fundamental part of data curation</a:t>
            </a:r>
          </a:p>
          <a:p>
            <a:r>
              <a:rPr lang="en-US" dirty="0" smtClean="0"/>
              <a:t>Excel is often not good for this</a:t>
            </a:r>
            <a:endParaRPr lang="en-US" dirty="0"/>
          </a:p>
        </p:txBody>
      </p:sp>
    </p:spTree>
    <p:extLst>
      <p:ext uri="{BB962C8B-B14F-4D97-AF65-F5344CB8AC3E}">
        <p14:creationId xmlns:p14="http://schemas.microsoft.com/office/powerpoint/2010/main" val="21373445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lstStyle/>
          <a:p>
            <a:r>
              <a:rPr lang="en-US" dirty="0" smtClean="0"/>
              <a:t>Key collision (fastest, safest)</a:t>
            </a:r>
          </a:p>
          <a:p>
            <a:pPr lvl="1"/>
            <a:r>
              <a:rPr lang="en-US" dirty="0" smtClean="0"/>
              <a:t>Fingerprint, </a:t>
            </a:r>
            <a:r>
              <a:rPr lang="en-US" dirty="0" err="1" smtClean="0"/>
              <a:t>Ngram</a:t>
            </a:r>
            <a:r>
              <a:rPr lang="en-US" dirty="0" smtClean="0"/>
              <a:t> Fingerprint = defaults</a:t>
            </a:r>
          </a:p>
          <a:p>
            <a:pPr lvl="2"/>
            <a:r>
              <a:rPr lang="en-US" dirty="0" smtClean="0"/>
              <a:t>Match normalized strings in different ways</a:t>
            </a:r>
          </a:p>
          <a:p>
            <a:pPr lvl="1"/>
            <a:r>
              <a:rPr lang="en-US" dirty="0" err="1" smtClean="0"/>
              <a:t>Metaphone</a:t>
            </a:r>
            <a:r>
              <a:rPr lang="en-US" dirty="0" smtClean="0"/>
              <a:t> = </a:t>
            </a:r>
            <a:r>
              <a:rPr lang="en-US" dirty="0"/>
              <a:t>E</a:t>
            </a:r>
            <a:r>
              <a:rPr lang="en-US" dirty="0" smtClean="0"/>
              <a:t>nglish pronunciation</a:t>
            </a:r>
          </a:p>
          <a:p>
            <a:r>
              <a:rPr lang="en-US" dirty="0" smtClean="0"/>
              <a:t>Nearest Neighbor</a:t>
            </a:r>
          </a:p>
          <a:p>
            <a:pPr lvl="1"/>
            <a:r>
              <a:rPr lang="en-US" dirty="0" smtClean="0"/>
              <a:t>PPM = Partial matching</a:t>
            </a:r>
          </a:p>
          <a:p>
            <a:pPr lvl="1"/>
            <a:r>
              <a:rPr lang="en-US" dirty="0" err="1" smtClean="0"/>
              <a:t>Levenshtein</a:t>
            </a:r>
            <a:r>
              <a:rPr lang="en-US" dirty="0" smtClean="0"/>
              <a:t> = edit distance</a:t>
            </a:r>
          </a:p>
          <a:p>
            <a:endParaRPr lang="en-US" dirty="0"/>
          </a:p>
        </p:txBody>
      </p:sp>
    </p:spTree>
    <p:extLst>
      <p:ext uri="{BB962C8B-B14F-4D97-AF65-F5344CB8AC3E}">
        <p14:creationId xmlns:p14="http://schemas.microsoft.com/office/powerpoint/2010/main" val="2666691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clusters!</a:t>
            </a:r>
            <a:endParaRPr lang="en-US" dirty="0"/>
          </a:p>
        </p:txBody>
      </p:sp>
      <p:pic>
        <p:nvPicPr>
          <p:cNvPr id="4" name="Picture 3" descr="Screen Shot 2014-06-25 at 2.5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1689100"/>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Tree>
    <p:extLst>
      <p:ext uri="{BB962C8B-B14F-4D97-AF65-F5344CB8AC3E}">
        <p14:creationId xmlns:p14="http://schemas.microsoft.com/office/powerpoint/2010/main" val="21561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Explore Open Refine	</a:t>
            </a:r>
            <a:endParaRPr lang="en-US" dirty="0"/>
          </a:p>
        </p:txBody>
      </p:sp>
      <p:sp>
        <p:nvSpPr>
          <p:cNvPr id="3" name="Content Placeholder 2"/>
          <p:cNvSpPr>
            <a:spLocks noGrp="1"/>
          </p:cNvSpPr>
          <p:nvPr>
            <p:ph idx="1"/>
          </p:nvPr>
        </p:nvSpPr>
        <p:spPr/>
        <p:txBody>
          <a:bodyPr/>
          <a:lstStyle/>
          <a:p>
            <a:r>
              <a:rPr lang="en-US" dirty="0" smtClean="0"/>
              <a:t>Using the NYPL dataset, try clustering and cleaning other columns</a:t>
            </a:r>
          </a:p>
          <a:p>
            <a:pPr lvl="1"/>
            <a:r>
              <a:rPr lang="en-US" dirty="0" smtClean="0"/>
              <a:t>What transformations need to be made?</a:t>
            </a:r>
          </a:p>
          <a:p>
            <a:pPr lvl="1"/>
            <a:r>
              <a:rPr lang="en-US" dirty="0" smtClean="0"/>
              <a:t>What clustering methods work best?</a:t>
            </a:r>
          </a:p>
          <a:p>
            <a:r>
              <a:rPr lang="en-US" dirty="0"/>
              <a:t>Try extracting your operations</a:t>
            </a:r>
          </a:p>
          <a:p>
            <a:endParaRPr lang="en-US" dirty="0" smtClean="0"/>
          </a:p>
          <a:p>
            <a:endParaRPr lang="en-US" dirty="0" smtClean="0"/>
          </a:p>
          <a:p>
            <a:endParaRPr lang="en-US" dirty="0"/>
          </a:p>
        </p:txBody>
      </p:sp>
    </p:spTree>
    <p:extLst>
      <p:ext uri="{BB962C8B-B14F-4D97-AF65-F5344CB8AC3E}">
        <p14:creationId xmlns:p14="http://schemas.microsoft.com/office/powerpoint/2010/main" val="1253736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 Reconciliation</a:t>
            </a:r>
            <a:endParaRPr lang="en-US" dirty="0"/>
          </a:p>
        </p:txBody>
      </p:sp>
      <p:sp>
        <p:nvSpPr>
          <p:cNvPr id="3" name="Content Placeholder 2"/>
          <p:cNvSpPr>
            <a:spLocks noGrp="1"/>
          </p:cNvSpPr>
          <p:nvPr>
            <p:ph idx="1"/>
          </p:nvPr>
        </p:nvSpPr>
        <p:spPr/>
        <p:txBody>
          <a:bodyPr/>
          <a:lstStyle/>
          <a:p>
            <a:r>
              <a:rPr lang="en-US" dirty="0" smtClean="0"/>
              <a:t>For this example, we’ll use the “</a:t>
            </a:r>
            <a:r>
              <a:rPr lang="en-US" dirty="0" err="1" smtClean="0"/>
              <a:t>biodiversity.txt</a:t>
            </a:r>
            <a:r>
              <a:rPr lang="en-US" dirty="0" smtClean="0"/>
              <a:t>” dataset</a:t>
            </a:r>
          </a:p>
          <a:p>
            <a:r>
              <a:rPr lang="en-US" dirty="0" smtClean="0"/>
              <a:t>Reconciliation = comparing and correcting data fields according to a master list</a:t>
            </a:r>
          </a:p>
          <a:p>
            <a:endParaRPr lang="en-US" dirty="0" smtClean="0"/>
          </a:p>
          <a:p>
            <a:r>
              <a:rPr lang="en-US" dirty="0" smtClean="0"/>
              <a:t>Goal: Practice with Refine and build on prior activity</a:t>
            </a:r>
          </a:p>
          <a:p>
            <a:endParaRPr lang="en-US" dirty="0" smtClean="0"/>
          </a:p>
          <a:p>
            <a:endParaRPr lang="en-US" dirty="0"/>
          </a:p>
        </p:txBody>
      </p:sp>
    </p:spTree>
    <p:extLst>
      <p:ext uri="{BB962C8B-B14F-4D97-AF65-F5344CB8AC3E}">
        <p14:creationId xmlns:p14="http://schemas.microsoft.com/office/powerpoint/2010/main" val="368417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First, clean the data</a:t>
            </a:r>
            <a:endParaRPr lang="en-US" dirty="0"/>
          </a:p>
        </p:txBody>
      </p:sp>
      <p:sp>
        <p:nvSpPr>
          <p:cNvPr id="3" name="Content Placeholder 2"/>
          <p:cNvSpPr>
            <a:spLocks noGrp="1"/>
          </p:cNvSpPr>
          <p:nvPr>
            <p:ph idx="1"/>
          </p:nvPr>
        </p:nvSpPr>
        <p:spPr/>
        <p:txBody>
          <a:bodyPr/>
          <a:lstStyle/>
          <a:p>
            <a:r>
              <a:rPr lang="en-US" dirty="0" smtClean="0"/>
              <a:t>Load “</a:t>
            </a:r>
            <a:r>
              <a:rPr lang="en-US" dirty="0" err="1" smtClean="0"/>
              <a:t>biodiversity.txt</a:t>
            </a:r>
            <a:r>
              <a:rPr lang="en-US" dirty="0" smtClean="0"/>
              <a:t>” into Open Refine</a:t>
            </a:r>
          </a:p>
          <a:p>
            <a:r>
              <a:rPr lang="en-US" dirty="0" smtClean="0"/>
              <a:t>Take a moment to explore your dataset </a:t>
            </a:r>
          </a:p>
          <a:p>
            <a:r>
              <a:rPr lang="en-US" dirty="0" smtClean="0"/>
              <a:t>Repeat the normalization steps from before</a:t>
            </a:r>
          </a:p>
          <a:p>
            <a:pPr lvl="1"/>
            <a:r>
              <a:rPr lang="en-US" dirty="0" smtClean="0"/>
              <a:t>this is a pretty clean dataset, and some modifications won’t be necessary</a:t>
            </a:r>
          </a:p>
          <a:p>
            <a:r>
              <a:rPr lang="en-US" dirty="0" smtClean="0"/>
              <a:t>What columns need normalizing or clustering? What don’t?</a:t>
            </a:r>
            <a:endParaRPr lang="en-US" dirty="0"/>
          </a:p>
          <a:p>
            <a:endParaRPr lang="en-US" dirty="0"/>
          </a:p>
        </p:txBody>
      </p:sp>
    </p:spTree>
    <p:extLst>
      <p:ext uri="{BB962C8B-B14F-4D97-AF65-F5344CB8AC3E}">
        <p14:creationId xmlns:p14="http://schemas.microsoft.com/office/powerpoint/2010/main" val="3502732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pPr marL="0" indent="0">
              <a:buNone/>
            </a:pPr>
            <a:r>
              <a:rPr lang="en-US" dirty="0" smtClean="0"/>
              <a:t>“a semi</a:t>
            </a:r>
            <a:r>
              <a:rPr lang="en-US" dirty="0"/>
              <a:t>-automated process of matching text names to database IDs (keys). This is semi-automated because in some cases, machine alone is not sufficient and human </a:t>
            </a:r>
            <a:r>
              <a:rPr lang="en-US" dirty="0" smtClean="0"/>
              <a:t>judgment </a:t>
            </a:r>
            <a:r>
              <a:rPr lang="en-US" dirty="0"/>
              <a:t>is essential</a:t>
            </a:r>
            <a:r>
              <a:rPr lang="en-US" dirty="0" smtClean="0"/>
              <a:t>.”</a:t>
            </a:r>
          </a:p>
          <a:p>
            <a:endParaRPr lang="en-US" dirty="0"/>
          </a:p>
        </p:txBody>
      </p:sp>
    </p:spTree>
    <p:extLst>
      <p:ext uri="{BB962C8B-B14F-4D97-AF65-F5344CB8AC3E}">
        <p14:creationId xmlns:p14="http://schemas.microsoft.com/office/powerpoint/2010/main" val="2368227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Reconciliation</a:t>
            </a:r>
            <a:endParaRPr lang="en-US" dirty="0"/>
          </a:p>
        </p:txBody>
      </p:sp>
      <p:sp>
        <p:nvSpPr>
          <p:cNvPr id="3" name="Content Placeholder 2"/>
          <p:cNvSpPr>
            <a:spLocks noGrp="1"/>
          </p:cNvSpPr>
          <p:nvPr>
            <p:ph idx="1"/>
          </p:nvPr>
        </p:nvSpPr>
        <p:spPr/>
        <p:txBody>
          <a:bodyPr/>
          <a:lstStyle/>
          <a:p>
            <a:r>
              <a:rPr lang="en-US" dirty="0" smtClean="0"/>
              <a:t>Used for:</a:t>
            </a:r>
          </a:p>
          <a:p>
            <a:pPr lvl="1"/>
            <a:r>
              <a:rPr lang="en-US" u="sng" dirty="0" smtClean="0"/>
              <a:t>Retroactively controlling a vocabulary</a:t>
            </a:r>
          </a:p>
          <a:p>
            <a:pPr lvl="1"/>
            <a:r>
              <a:rPr lang="en-US" dirty="0" smtClean="0"/>
              <a:t>Linking to and pulling additional data from a larger data store</a:t>
            </a:r>
          </a:p>
          <a:p>
            <a:pPr lvl="1"/>
            <a:r>
              <a:rPr lang="en-US" dirty="0" smtClean="0"/>
              <a:t>In biology: to correct species names</a:t>
            </a:r>
            <a:endParaRPr lang="en-US" dirty="0"/>
          </a:p>
          <a:p>
            <a:pPr lvl="1"/>
            <a:r>
              <a:rPr lang="en-US" dirty="0" smtClean="0"/>
              <a:t>From Rod Page’s </a:t>
            </a:r>
            <a:r>
              <a:rPr lang="en-US" dirty="0" err="1" smtClean="0"/>
              <a:t>iPhylo</a:t>
            </a:r>
            <a:r>
              <a:rPr lang="en-US" dirty="0" smtClean="0"/>
              <a:t> Blog</a:t>
            </a:r>
          </a:p>
          <a:p>
            <a:pPr lvl="2"/>
            <a:r>
              <a:rPr lang="en-US" dirty="0" smtClean="0">
                <a:hlinkClick r:id="rId2"/>
              </a:rPr>
              <a:t>http</a:t>
            </a:r>
            <a:r>
              <a:rPr lang="en-US" dirty="0">
                <a:hlinkClick r:id="rId2"/>
              </a:rPr>
              <a:t>://iphylo.blogspot.com/2012/02/using-google-refine-and-</a:t>
            </a:r>
            <a:r>
              <a:rPr lang="en-US" dirty="0" smtClean="0">
                <a:hlinkClick r:id="rId2"/>
              </a:rPr>
              <a:t>taxonomic.html</a:t>
            </a:r>
            <a:endParaRPr lang="en-US" dirty="0" smtClean="0"/>
          </a:p>
          <a:p>
            <a:pPr marL="457200" lvl="1" indent="0">
              <a:buNone/>
            </a:pPr>
            <a:endParaRPr lang="en-US" dirty="0" smtClean="0"/>
          </a:p>
        </p:txBody>
      </p:sp>
    </p:spTree>
    <p:extLst>
      <p:ext uri="{BB962C8B-B14F-4D97-AF65-F5344CB8AC3E}">
        <p14:creationId xmlns:p14="http://schemas.microsoft.com/office/powerpoint/2010/main" val="1937913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scientificName</a:t>
            </a:r>
            <a:r>
              <a:rPr lang="en-US" dirty="0" smtClean="0"/>
              <a:t>” &gt; Reconcile &gt;</a:t>
            </a:r>
            <a:br>
              <a:rPr lang="en-US" dirty="0" smtClean="0"/>
            </a:br>
            <a:r>
              <a:rPr lang="en-US" dirty="0" smtClean="0"/>
              <a:t>Start reconciling </a:t>
            </a:r>
            <a:endParaRPr lang="en-US" dirty="0"/>
          </a:p>
        </p:txBody>
      </p:sp>
      <p:pic>
        <p:nvPicPr>
          <p:cNvPr id="4" name="Content Placeholder 3" descr="recon1.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088" y="1825625"/>
            <a:ext cx="7385823" cy="4351338"/>
          </a:xfrm>
        </p:spPr>
      </p:pic>
      <p:cxnSp>
        <p:nvCxnSpPr>
          <p:cNvPr id="5" name="Straight Arrow Connector 4"/>
          <p:cNvCxnSpPr/>
          <p:nvPr/>
        </p:nvCxnSpPr>
        <p:spPr>
          <a:xfrm flipV="1">
            <a:off x="3921949" y="410620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86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01473"/>
          </a:xfrm>
        </p:spPr>
        <p:txBody>
          <a:bodyPr>
            <a:normAutofit fontScale="90000"/>
          </a:bodyPr>
          <a:lstStyle/>
          <a:p>
            <a:r>
              <a:rPr lang="en-US" sz="3400" dirty="0" smtClean="0"/>
              <a:t>Select “Add </a:t>
            </a:r>
            <a:r>
              <a:rPr lang="en-US" sz="3400" dirty="0" err="1" smtClean="0"/>
              <a:t>Namespaced</a:t>
            </a:r>
            <a:r>
              <a:rPr lang="en-US" sz="3400" dirty="0" smtClean="0"/>
              <a:t> Service</a:t>
            </a:r>
            <a:endParaRPr lang="en-US" sz="3400" dirty="0"/>
          </a:p>
        </p:txBody>
      </p:sp>
      <p:pic>
        <p:nvPicPr>
          <p:cNvPr id="4" name="Content Placeholder 3" descr="recon2.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5654" y="1825625"/>
            <a:ext cx="6632692" cy="4351338"/>
          </a:xfrm>
        </p:spPr>
      </p:pic>
      <p:cxnSp>
        <p:nvCxnSpPr>
          <p:cNvPr id="5" name="Straight Arrow Connector 4"/>
          <p:cNvCxnSpPr/>
          <p:nvPr/>
        </p:nvCxnSpPr>
        <p:spPr>
          <a:xfrm flipV="1">
            <a:off x="2320863" y="4289650"/>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013" y="911536"/>
            <a:ext cx="9025551" cy="1077218"/>
          </a:xfrm>
          <a:prstGeom prst="rect">
            <a:avLst/>
          </a:prstGeom>
        </p:spPr>
        <p:txBody>
          <a:bodyPr wrap="square">
            <a:spAutoFit/>
          </a:bodyPr>
          <a:lstStyle/>
          <a:p>
            <a:pPr algn="ctr"/>
            <a:r>
              <a:rPr lang="en-US" sz="3200" dirty="0" smtClean="0">
                <a:hlinkClick r:id="rId3"/>
              </a:rPr>
              <a:t>http</a:t>
            </a:r>
            <a:r>
              <a:rPr lang="en-US" sz="3200" dirty="0">
                <a:hlinkClick r:id="rId3"/>
              </a:rPr>
              <a:t>://iphylo.org/~rpage/phyloinformatics/services/reconciliation_eol.php</a:t>
            </a:r>
          </a:p>
        </p:txBody>
      </p:sp>
    </p:spTree>
    <p:extLst>
      <p:ext uri="{BB962C8B-B14F-4D97-AF65-F5344CB8AC3E}">
        <p14:creationId xmlns:p14="http://schemas.microsoft.com/office/powerpoint/2010/main" val="3456235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EOL: </a:t>
            </a:r>
            <a:r>
              <a:rPr lang="en-US" dirty="0">
                <a:hlinkClick r:id="rId2"/>
              </a:rPr>
              <a:t>http://iphylo.org/~rpage/phyloinformatics/services/reconciliation_eol.php</a:t>
            </a:r>
          </a:p>
          <a:p>
            <a:r>
              <a:rPr lang="en-US" dirty="0"/>
              <a:t>NCBI taxonomy: </a:t>
            </a:r>
            <a:r>
              <a:rPr lang="en-US" dirty="0">
                <a:hlinkClick r:id="rId3"/>
              </a:rPr>
              <a:t>http://iphylo.org/~rpage/phyloinformatics/services/reconciliation_ncbi.php</a:t>
            </a:r>
          </a:p>
          <a:p>
            <a:r>
              <a:rPr lang="en-US" dirty="0" err="1"/>
              <a:t>uBio</a:t>
            </a:r>
            <a:r>
              <a:rPr lang="en-US" dirty="0"/>
              <a:t> </a:t>
            </a:r>
            <a:r>
              <a:rPr lang="en-US" dirty="0" err="1"/>
              <a:t>FindIT</a:t>
            </a:r>
            <a:r>
              <a:rPr lang="en-US" dirty="0"/>
              <a:t>: </a:t>
            </a:r>
            <a:r>
              <a:rPr lang="en-US" dirty="0">
                <a:hlinkClick r:id="rId4"/>
              </a:rPr>
              <a:t>http://iphylo.org/~rpage/phyloinformatics/services/reconciliation_ubio.php </a:t>
            </a:r>
            <a:r>
              <a:rPr lang="en-US" dirty="0" smtClean="0"/>
              <a:t>GBIF</a:t>
            </a:r>
            <a:r>
              <a:rPr lang="en-US" dirty="0"/>
              <a:t>: </a:t>
            </a:r>
            <a:r>
              <a:rPr lang="en-US" dirty="0">
                <a:hlinkClick r:id="rId5"/>
              </a:rPr>
              <a:t>http://iphylo.org/~rpage/phyloinformatics/services/reconciliation_gbif.php</a:t>
            </a:r>
          </a:p>
          <a:p>
            <a:r>
              <a:rPr lang="en-US" dirty="0"/>
              <a:t>Global Names </a:t>
            </a:r>
            <a:r>
              <a:rPr lang="en-US" dirty="0" err="1"/>
              <a:t>Index:</a:t>
            </a:r>
            <a:r>
              <a:rPr lang="en-US" dirty="0" err="1">
                <a:hlinkClick r:id="rId6"/>
              </a:rPr>
              <a:t>http</a:t>
            </a:r>
            <a:r>
              <a:rPr lang="en-US" dirty="0">
                <a:hlinkClick r:id="rId6"/>
              </a:rPr>
              <a:t>://iphylo.org/~rpage/phyloinformatics/services/reconciliation_globalnames.php</a:t>
            </a:r>
          </a:p>
          <a:p>
            <a:endParaRPr lang="en-US" dirty="0"/>
          </a:p>
        </p:txBody>
      </p:sp>
    </p:spTree>
    <p:extLst>
      <p:ext uri="{BB962C8B-B14F-4D97-AF65-F5344CB8AC3E}">
        <p14:creationId xmlns:p14="http://schemas.microsoft.com/office/powerpoint/2010/main" val="896016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Open Refine 	</a:t>
            </a:r>
            <a:endParaRPr lang="en-US" dirty="0"/>
          </a:p>
        </p:txBody>
      </p:sp>
      <p:sp>
        <p:nvSpPr>
          <p:cNvPr id="3" name="Content Placeholder 2"/>
          <p:cNvSpPr>
            <a:spLocks noGrp="1"/>
          </p:cNvSpPr>
          <p:nvPr>
            <p:ph idx="1"/>
          </p:nvPr>
        </p:nvSpPr>
        <p:spPr/>
        <p:txBody>
          <a:bodyPr/>
          <a:lstStyle/>
          <a:p>
            <a:r>
              <a:rPr lang="en-US" dirty="0" smtClean="0"/>
              <a:t>Powerful, free </a:t>
            </a:r>
            <a:r>
              <a:rPr lang="en-US" dirty="0"/>
              <a:t>&amp; open </a:t>
            </a:r>
            <a:r>
              <a:rPr lang="en-US" dirty="0" smtClean="0"/>
              <a:t>source tool for manipulating and cleaning data</a:t>
            </a:r>
          </a:p>
          <a:p>
            <a:r>
              <a:rPr lang="en-US" dirty="0" smtClean="0"/>
              <a:t>Looks like a spreadsheet (Excel), acts like a database</a:t>
            </a:r>
          </a:p>
          <a:p>
            <a:r>
              <a:rPr lang="en-US" dirty="0" smtClean="0"/>
              <a:t>Runs in a browser but does not require internet connection</a:t>
            </a:r>
          </a:p>
          <a:p>
            <a:r>
              <a:rPr lang="en-US" dirty="0">
                <a:hlinkClick r:id="rId3"/>
              </a:rPr>
              <a:t>http://openrefine.org</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460468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Reconciling!</a:t>
            </a:r>
            <a:endParaRPr lang="en-US" dirty="0"/>
          </a:p>
        </p:txBody>
      </p:sp>
      <p:pic>
        <p:nvPicPr>
          <p:cNvPr id="4" name="Content Placeholder 3" descr="recon3.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579" y="1825625"/>
            <a:ext cx="7014841" cy="4351338"/>
          </a:xfrm>
        </p:spPr>
      </p:pic>
      <p:cxnSp>
        <p:nvCxnSpPr>
          <p:cNvPr id="5" name="Straight Arrow Connector 4"/>
          <p:cNvCxnSpPr/>
          <p:nvPr/>
        </p:nvCxnSpPr>
        <p:spPr>
          <a:xfrm flipV="1">
            <a:off x="5869283" y="5817756"/>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641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might take a while…</a:t>
            </a:r>
            <a:endParaRPr lang="en-US" dirty="0"/>
          </a:p>
        </p:txBody>
      </p:sp>
      <p:pic>
        <p:nvPicPr>
          <p:cNvPr id="4" name="Content Placeholder 3" descr="recon4.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3588544"/>
            <a:ext cx="5181600" cy="825500"/>
          </a:xfrm>
        </p:spPr>
      </p:pic>
    </p:spTree>
    <p:extLst>
      <p:ext uri="{BB962C8B-B14F-4D97-AF65-F5344CB8AC3E}">
        <p14:creationId xmlns:p14="http://schemas.microsoft.com/office/powerpoint/2010/main" val="540973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Match each cell to best candidate</a:t>
            </a:r>
            <a:endParaRPr lang="en-US" dirty="0"/>
          </a:p>
        </p:txBody>
      </p:sp>
      <p:pic>
        <p:nvPicPr>
          <p:cNvPr id="4" name="Content Placeholder 3" descr="actions.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1746" y="1825625"/>
            <a:ext cx="6880507" cy="4351338"/>
          </a:xfrm>
        </p:spPr>
      </p:pic>
      <p:cxnSp>
        <p:nvCxnSpPr>
          <p:cNvPr id="6" name="Straight Arrow Connector 5"/>
          <p:cNvCxnSpPr/>
          <p:nvPr/>
        </p:nvCxnSpPr>
        <p:spPr>
          <a:xfrm flipV="1">
            <a:off x="2976505" y="4458984"/>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06873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
            </a:r>
            <a:r>
              <a:rPr lang="en-US" dirty="0" err="1" smtClean="0"/>
              <a:t>scientificName</a:t>
            </a:r>
            <a:r>
              <a:rPr lang="en-US" dirty="0" smtClean="0"/>
              <a:t>” &gt; Edit column &gt; Add column based on this column</a:t>
            </a:r>
            <a:endParaRPr lang="en-US" dirty="0"/>
          </a:p>
        </p:txBody>
      </p:sp>
      <p:pic>
        <p:nvPicPr>
          <p:cNvPr id="4" name="Content Placeholder 3" descr="recon5.tif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2756" y="1825625"/>
            <a:ext cx="6798487" cy="4351338"/>
          </a:xfrm>
        </p:spPr>
      </p:pic>
      <p:cxnSp>
        <p:nvCxnSpPr>
          <p:cNvPr id="5" name="Straight Arrow Connector 4"/>
          <p:cNvCxnSpPr/>
          <p:nvPr/>
        </p:nvCxnSpPr>
        <p:spPr>
          <a:xfrm flipV="1">
            <a:off x="4767192" y="327364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2750728" y="3470185"/>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2384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Expression: </a:t>
            </a:r>
            <a:r>
              <a:rPr lang="en-US" dirty="0" err="1" smtClean="0"/>
              <a:t>cell.recon.match.name</a:t>
            </a:r>
            <a:endParaRPr lang="en-US" dirty="0"/>
          </a:p>
        </p:txBody>
      </p:sp>
      <p:pic>
        <p:nvPicPr>
          <p:cNvPr id="8" name="Content Placeholder 7" descr="addcolumn.tiff"/>
          <p:cNvPicPr>
            <a:picLocks noGrp="1" noChangeAspect="1"/>
          </p:cNvPicPr>
          <p:nvPr>
            <p:ph idx="1"/>
          </p:nvPr>
        </p:nvPicPr>
        <p:blipFill>
          <a:blip r:embed="rId3">
            <a:extLst>
              <a:ext uri="{28A0092B-C50C-407E-A947-70E740481C1C}">
                <a14:useLocalDpi xmlns:a14="http://schemas.microsoft.com/office/drawing/2010/main" val="0"/>
              </a:ext>
            </a:extLst>
          </a:blip>
          <a:srcRect l="-16406" r="-16406"/>
          <a:stretch>
            <a:fillRect/>
          </a:stretch>
        </p:blipFill>
        <p:spPr>
          <a:xfrm>
            <a:off x="628650" y="1844721"/>
            <a:ext cx="8229600" cy="4525963"/>
          </a:xfrm>
        </p:spPr>
      </p:pic>
      <p:cxnSp>
        <p:nvCxnSpPr>
          <p:cNvPr id="5" name="Straight Arrow Connector 4"/>
          <p:cNvCxnSpPr/>
          <p:nvPr/>
        </p:nvCxnSpPr>
        <p:spPr>
          <a:xfrm flipV="1">
            <a:off x="2912408" y="2625557"/>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587966" y="5977611"/>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919146" y="3464334"/>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1814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a:t>
            </a:r>
            <a:endParaRPr lang="en-US" dirty="0"/>
          </a:p>
        </p:txBody>
      </p:sp>
      <p:pic>
        <p:nvPicPr>
          <p:cNvPr id="4" name="Content Placeholder 3" descr="recon7.tif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1351" y="1825625"/>
            <a:ext cx="6461298" cy="4351338"/>
          </a:xfrm>
        </p:spPr>
      </p:pic>
    </p:spTree>
    <p:extLst>
      <p:ext uri="{BB962C8B-B14F-4D97-AF65-F5344CB8AC3E}">
        <p14:creationId xmlns:p14="http://schemas.microsoft.com/office/powerpoint/2010/main" val="2865210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Tree>
    <p:extLst>
      <p:ext uri="{BB962C8B-B14F-4D97-AF65-F5344CB8AC3E}">
        <p14:creationId xmlns:p14="http://schemas.microsoft.com/office/powerpoint/2010/main" val="8202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III. Open Refine for publishing XML-formatted metadata</a:t>
            </a:r>
            <a:endParaRPr lang="en-US" dirty="0"/>
          </a:p>
        </p:txBody>
      </p:sp>
      <p:sp>
        <p:nvSpPr>
          <p:cNvPr id="3" name="Content Placeholder 2"/>
          <p:cNvSpPr>
            <a:spLocks noGrp="1"/>
          </p:cNvSpPr>
          <p:nvPr>
            <p:ph idx="1"/>
          </p:nvPr>
        </p:nvSpPr>
        <p:spPr/>
        <p:txBody>
          <a:bodyPr/>
          <a:lstStyle/>
          <a:p>
            <a:r>
              <a:rPr lang="en-US" dirty="0" smtClean="0"/>
              <a:t>Open Refine can export your data in a range of formats:</a:t>
            </a:r>
          </a:p>
          <a:p>
            <a:pPr marL="457200" lvl="1" indent="0">
              <a:buNone/>
            </a:pPr>
            <a:endParaRPr lang="en-US" dirty="0"/>
          </a:p>
        </p:txBody>
      </p:sp>
      <p:pic>
        <p:nvPicPr>
          <p:cNvPr id="4" name="Picture 3" descr="expor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56" y="2264835"/>
            <a:ext cx="3276600" cy="3365500"/>
          </a:xfrm>
          <a:prstGeom prst="rect">
            <a:avLst/>
          </a:prstGeom>
        </p:spPr>
      </p:pic>
      <p:sp>
        <p:nvSpPr>
          <p:cNvPr id="6" name="Frame 5"/>
          <p:cNvSpPr/>
          <p:nvPr/>
        </p:nvSpPr>
        <p:spPr>
          <a:xfrm>
            <a:off x="2538590" y="5235221"/>
            <a:ext cx="3430411" cy="395111"/>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6420556" y="4381059"/>
            <a:ext cx="2393244" cy="1200329"/>
          </a:xfrm>
          <a:prstGeom prst="rect">
            <a:avLst/>
          </a:prstGeom>
          <a:noFill/>
        </p:spPr>
        <p:txBody>
          <a:bodyPr wrap="square" rtlCol="0">
            <a:spAutoFit/>
          </a:bodyPr>
          <a:lstStyle/>
          <a:p>
            <a:r>
              <a:rPr lang="en-US" dirty="0" smtClean="0"/>
              <a:t>“</a:t>
            </a:r>
            <a:r>
              <a:rPr lang="en-US" dirty="0" err="1" smtClean="0"/>
              <a:t>Templating</a:t>
            </a:r>
            <a:r>
              <a:rPr lang="en-US" dirty="0" smtClean="0"/>
              <a:t>” option can be used to transforms tabular data into XML or JSON!</a:t>
            </a:r>
            <a:endParaRPr lang="en-US" dirty="0"/>
          </a:p>
        </p:txBody>
      </p:sp>
    </p:spTree>
    <p:extLst>
      <p:ext uri="{BB962C8B-B14F-4D97-AF65-F5344CB8AC3E}">
        <p14:creationId xmlns:p14="http://schemas.microsoft.com/office/powerpoint/2010/main" val="1843441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Return to the biodiversity project in Open Refine</a:t>
            </a:r>
          </a:p>
          <a:p>
            <a:r>
              <a:rPr lang="en-US" dirty="0" smtClean="0"/>
              <a:t>Go to “Export”, select “</a:t>
            </a:r>
            <a:r>
              <a:rPr lang="en-US" dirty="0" err="1" smtClean="0"/>
              <a:t>Templating</a:t>
            </a:r>
            <a:endParaRPr lang="en-US" dirty="0" smtClean="0"/>
          </a:p>
          <a:p>
            <a:r>
              <a:rPr lang="en-US" dirty="0" smtClean="0"/>
              <a:t>Note the default export is set to “</a:t>
            </a:r>
            <a:r>
              <a:rPr lang="en-US" dirty="0" err="1" smtClean="0"/>
              <a:t>JSONize</a:t>
            </a:r>
            <a:r>
              <a:rPr lang="en-US" dirty="0" smtClean="0"/>
              <a:t>” your data</a:t>
            </a:r>
          </a:p>
          <a:p>
            <a:endParaRPr lang="en-US" dirty="0"/>
          </a:p>
        </p:txBody>
      </p:sp>
    </p:spTree>
    <p:extLst>
      <p:ext uri="{BB962C8B-B14F-4D97-AF65-F5344CB8AC3E}">
        <p14:creationId xmlns:p14="http://schemas.microsoft.com/office/powerpoint/2010/main" val="3350660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Open the “</a:t>
            </a:r>
            <a:r>
              <a:rPr lang="en-US" dirty="0" err="1" smtClean="0"/>
              <a:t>DwCtemplate.txt</a:t>
            </a:r>
            <a:r>
              <a:rPr lang="en-US" dirty="0" smtClean="0"/>
              <a:t>” file and paste each portion into the appropriate part of the template</a:t>
            </a:r>
            <a:endParaRPr lang="en-US" dirty="0"/>
          </a:p>
        </p:txBody>
      </p:sp>
    </p:spTree>
    <p:extLst>
      <p:ext uri="{BB962C8B-B14F-4D97-AF65-F5344CB8AC3E}">
        <p14:creationId xmlns:p14="http://schemas.microsoft.com/office/powerpoint/2010/main" val="319488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lab</a:t>
            </a:r>
            <a:endParaRPr lang="en-US" dirty="0"/>
          </a:p>
        </p:txBody>
      </p:sp>
      <p:sp>
        <p:nvSpPr>
          <p:cNvPr id="3" name="Content Placeholder 2"/>
          <p:cNvSpPr>
            <a:spLocks noGrp="1"/>
          </p:cNvSpPr>
          <p:nvPr>
            <p:ph idx="1"/>
          </p:nvPr>
        </p:nvSpPr>
        <p:spPr/>
        <p:txBody>
          <a:bodyPr/>
          <a:lstStyle/>
          <a:p>
            <a:r>
              <a:rPr lang="en-US" dirty="0" smtClean="0"/>
              <a:t>We’ll learn:</a:t>
            </a:r>
          </a:p>
          <a:p>
            <a:pPr lvl="1"/>
            <a:r>
              <a:rPr lang="en-US" dirty="0" smtClean="0"/>
              <a:t>The basics of Open Refine</a:t>
            </a:r>
          </a:p>
          <a:p>
            <a:pPr lvl="2"/>
            <a:r>
              <a:rPr lang="en-US" dirty="0" smtClean="0"/>
              <a:t>Creating a project, basic faceting and normalization</a:t>
            </a:r>
          </a:p>
          <a:p>
            <a:pPr lvl="2"/>
            <a:r>
              <a:rPr lang="en-US" dirty="0" smtClean="0"/>
              <a:t>“What’s on the Menu” dataset</a:t>
            </a:r>
          </a:p>
          <a:p>
            <a:pPr lvl="1"/>
            <a:r>
              <a:rPr lang="en-US" dirty="0" smtClean="0"/>
              <a:t>Reconciliation </a:t>
            </a:r>
          </a:p>
          <a:p>
            <a:pPr lvl="2"/>
            <a:r>
              <a:rPr lang="en-US" dirty="0" smtClean="0"/>
              <a:t>GBIF dataset</a:t>
            </a:r>
          </a:p>
          <a:p>
            <a:pPr lvl="1"/>
            <a:r>
              <a:rPr lang="en-US" dirty="0" smtClean="0"/>
              <a:t>Publishing XML metadata with Refine (if we have time)</a:t>
            </a:r>
          </a:p>
          <a:p>
            <a:pPr lvl="2"/>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71713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wCtemplat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094"/>
            <a:ext cx="9144000" cy="5125814"/>
          </a:xfrm>
          <a:prstGeom prst="rect">
            <a:avLst/>
          </a:prstGeom>
        </p:spPr>
      </p:pic>
    </p:spTree>
    <p:extLst>
      <p:ext uri="{BB962C8B-B14F-4D97-AF65-F5344CB8AC3E}">
        <p14:creationId xmlns:p14="http://schemas.microsoft.com/office/powerpoint/2010/main" val="30053661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Try adding more data into your template</a:t>
            </a:r>
          </a:p>
          <a:p>
            <a:pPr lvl="1"/>
            <a:r>
              <a:rPr lang="en-US" dirty="0" smtClean="0"/>
              <a:t>Add a row for “county” under the Location block</a:t>
            </a:r>
          </a:p>
          <a:p>
            <a:pPr lvl="1"/>
            <a:r>
              <a:rPr lang="en-US" dirty="0" smtClean="0"/>
              <a:t>Add a row for “</a:t>
            </a:r>
            <a:r>
              <a:rPr lang="en-US" dirty="0" err="1" smtClean="0"/>
              <a:t>catalogNumber</a:t>
            </a:r>
            <a:r>
              <a:rPr lang="en-US" dirty="0" smtClean="0"/>
              <a:t>” in the Occurrence block</a:t>
            </a:r>
          </a:p>
          <a:p>
            <a:pPr lvl="1"/>
            <a:r>
              <a:rPr lang="en-US" dirty="0" smtClean="0"/>
              <a:t>What else?</a:t>
            </a:r>
            <a:endParaRPr lang="en-US" dirty="0"/>
          </a:p>
        </p:txBody>
      </p:sp>
    </p:spTree>
    <p:extLst>
      <p:ext uri="{BB962C8B-B14F-4D97-AF65-F5344CB8AC3E}">
        <p14:creationId xmlns:p14="http://schemas.microsoft.com/office/powerpoint/2010/main" val="53030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Strengths:</a:t>
            </a:r>
          </a:p>
          <a:p>
            <a:pPr lvl="1"/>
            <a:r>
              <a:rPr lang="en-US" dirty="0" smtClean="0"/>
              <a:t>Open source</a:t>
            </a:r>
          </a:p>
          <a:p>
            <a:pPr lvl="1"/>
            <a:r>
              <a:rPr lang="en-US" dirty="0" smtClean="0"/>
              <a:t>Much more powerful than Excel (some functions easier to use)</a:t>
            </a:r>
          </a:p>
          <a:p>
            <a:pPr lvl="1"/>
            <a:r>
              <a:rPr lang="en-US" dirty="0" smtClean="0"/>
              <a:t>Platform independent</a:t>
            </a:r>
          </a:p>
          <a:p>
            <a:pPr lvl="1"/>
            <a:r>
              <a:rPr lang="en-US" dirty="0" smtClean="0"/>
              <a:t>Great history tracking (provenance!)</a:t>
            </a:r>
          </a:p>
          <a:p>
            <a:pPr lvl="1"/>
            <a:r>
              <a:rPr lang="en-US" dirty="0" smtClean="0"/>
              <a:t>Can export commonly used functions for reuse (more provenance!)</a:t>
            </a:r>
          </a:p>
        </p:txBody>
      </p:sp>
    </p:spTree>
    <p:extLst>
      <p:ext uri="{BB962C8B-B14F-4D97-AF65-F5344CB8AC3E}">
        <p14:creationId xmlns:p14="http://schemas.microsoft.com/office/powerpoint/2010/main" val="4933510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Weaknesses:</a:t>
            </a:r>
          </a:p>
          <a:p>
            <a:pPr lvl="1"/>
            <a:r>
              <a:rPr lang="en-US" dirty="0"/>
              <a:t>Can be a little </a:t>
            </a:r>
            <a:r>
              <a:rPr lang="en-US" dirty="0" smtClean="0"/>
              <a:t>unstable; some queries are slow</a:t>
            </a:r>
            <a:endParaRPr lang="en-US" dirty="0"/>
          </a:p>
          <a:p>
            <a:pPr lvl="1"/>
            <a:r>
              <a:rPr lang="en-US" dirty="0"/>
              <a:t>Relies on many external </a:t>
            </a:r>
            <a:r>
              <a:rPr lang="en-US" dirty="0" smtClean="0"/>
              <a:t>services – some (Freebase) no longer supported</a:t>
            </a:r>
          </a:p>
          <a:p>
            <a:pPr lvl="1"/>
            <a:r>
              <a:rPr lang="en-US" dirty="0" smtClean="0"/>
              <a:t>Some methods require light programming</a:t>
            </a:r>
          </a:p>
          <a:p>
            <a:pPr lvl="1"/>
            <a:r>
              <a:rPr lang="en-US" dirty="0" smtClean="0"/>
              <a:t>More advanced functions are possibly biased toward English/Western languages (unfortunately a common problem in text processing)</a:t>
            </a:r>
            <a:endParaRPr lang="en-US" dirty="0"/>
          </a:p>
          <a:p>
            <a:endParaRPr lang="en-US" dirty="0"/>
          </a:p>
        </p:txBody>
      </p:sp>
    </p:spTree>
    <p:extLst>
      <p:ext uri="{BB962C8B-B14F-4D97-AF65-F5344CB8AC3E}">
        <p14:creationId xmlns:p14="http://schemas.microsoft.com/office/powerpoint/2010/main" val="22007753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Content Placeholder 2"/>
          <p:cNvSpPr>
            <a:spLocks noGrp="1"/>
          </p:cNvSpPr>
          <p:nvPr>
            <p:ph idx="1"/>
          </p:nvPr>
        </p:nvSpPr>
        <p:spPr/>
        <p:txBody>
          <a:bodyPr>
            <a:normAutofit fontScale="85000" lnSpcReduction="20000"/>
          </a:bodyPr>
          <a:lstStyle/>
          <a:p>
            <a:r>
              <a:rPr lang="en-US" i="1" dirty="0" smtClean="0"/>
              <a:t>Main </a:t>
            </a:r>
            <a:r>
              <a:rPr lang="en-US" i="1" dirty="0"/>
              <a:t>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https://github.com/OpenRefine/</a:t>
            </a:r>
            <a:r>
              <a:rPr lang="en-US" dirty="0" err="1" smtClean="0"/>
              <a:t>OpenRefine</a:t>
            </a:r>
            <a:endParaRPr lang="en-US" dirty="0"/>
          </a:p>
          <a:p>
            <a:r>
              <a:rPr lang="en-US" i="1" dirty="0"/>
              <a:t>Open Refine Documentation (AKA an extensive user manual):</a:t>
            </a:r>
            <a:r>
              <a:rPr lang="en-US" dirty="0"/>
              <a:t> https://github.com/OpenRefine/OpenRefine/wiki/Documentation-For-</a:t>
            </a:r>
            <a:r>
              <a:rPr lang="en-US" dirty="0" smtClean="0"/>
              <a:t>Users</a:t>
            </a:r>
            <a:endParaRPr lang="en-US" dirty="0"/>
          </a:p>
          <a:p>
            <a:r>
              <a:rPr lang="en-US" i="1" dirty="0"/>
              <a:t>Additional Reconciliation Services:</a:t>
            </a:r>
            <a:endParaRPr lang="en-US" dirty="0"/>
          </a:p>
          <a:p>
            <a:pPr lvl="1"/>
            <a:r>
              <a:rPr lang="en-US" dirty="0"/>
              <a:t>There are a bunch listed here — For those asking about reconciling to local data sources/spreadsheets, see </a:t>
            </a:r>
            <a:r>
              <a:rPr lang="en-US" dirty="0" err="1"/>
              <a:t>Nomenklatura</a:t>
            </a:r>
            <a:r>
              <a:rPr lang="en-US" dirty="0"/>
              <a:t> &amp; Reconcile-</a:t>
            </a:r>
            <a:r>
              <a:rPr lang="en-US" dirty="0" err="1"/>
              <a:t>csv</a:t>
            </a:r>
            <a:r>
              <a:rPr lang="en-US" dirty="0"/>
              <a:t>: </a:t>
            </a:r>
            <a:r>
              <a:rPr lang="en-US" dirty="0">
                <a:hlinkClick r:id="rId3"/>
              </a:rPr>
              <a:t>https://github.com/OpenRefine/OpenRefine/wiki/Reconcilable-Data-</a:t>
            </a:r>
            <a:r>
              <a:rPr lang="en-US" dirty="0" smtClean="0">
                <a:hlinkClick r:id="rId3"/>
              </a:rPr>
              <a:t>Sources</a:t>
            </a:r>
          </a:p>
          <a:p>
            <a:r>
              <a:rPr lang="en-US" i="1" dirty="0" smtClean="0"/>
              <a:t>M</a:t>
            </a:r>
            <a:r>
              <a:rPr lang="de-DE" i="1" dirty="0" err="1" smtClean="0"/>
              <a:t>ore</a:t>
            </a:r>
            <a:r>
              <a:rPr lang="de-DE" i="1" dirty="0" smtClean="0"/>
              <a:t> on GREL:</a:t>
            </a:r>
            <a:r>
              <a:rPr lang="de-DE" dirty="0">
                <a:hlinkClick r:id="rId4"/>
              </a:rPr>
              <a:t> https://github.com/OpenRefine/OpenRefine/wiki/GREL-String-Functions</a:t>
            </a:r>
          </a:p>
          <a:p>
            <a:endParaRPr lang="en-US" dirty="0">
              <a:hlinkClick r:id="rId3"/>
            </a:endParaRPr>
          </a:p>
          <a:p>
            <a:endParaRPr lang="en-US" u="sng" dirty="0"/>
          </a:p>
          <a:p>
            <a:endParaRPr lang="en-US" dirty="0"/>
          </a:p>
        </p:txBody>
      </p:sp>
    </p:spTree>
    <p:extLst>
      <p:ext uri="{BB962C8B-B14F-4D97-AF65-F5344CB8AC3E}">
        <p14:creationId xmlns:p14="http://schemas.microsoft.com/office/powerpoint/2010/main" val="498997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fontScale="92500" lnSpcReduction="10000"/>
          </a:bodyPr>
          <a:lstStyle/>
          <a:p>
            <a:pPr>
              <a:lnSpc>
                <a:spcPct val="120000"/>
              </a:lnSpc>
            </a:pPr>
            <a:r>
              <a:rPr lang="en-US" i="1" dirty="0"/>
              <a:t>This </a:t>
            </a:r>
            <a:r>
              <a:rPr lang="en-US" i="1" dirty="0" smtClean="0"/>
              <a:t>NYPL portion of this exercise </a:t>
            </a:r>
            <a:r>
              <a:rPr lang="en-US" i="1" dirty="0"/>
              <a:t>was created at the </a:t>
            </a:r>
            <a:r>
              <a:rPr lang="en-US" i="1" dirty="0">
                <a:solidFill>
                  <a:srgbClr val="D2533C"/>
                </a:solidFill>
              </a:rPr>
              <a:t>Maryland Institute for Technology in the Humanities</a:t>
            </a:r>
            <a:r>
              <a:rPr lang="en-US" i="1" dirty="0"/>
              <a:t> and developed through the </a:t>
            </a:r>
            <a:r>
              <a:rPr lang="en-US" i="1" dirty="0">
                <a:solidFill>
                  <a:srgbClr val="D2533C"/>
                </a:solidFill>
              </a:rPr>
              <a:t>Digital Humanities Data Curation Institute</a:t>
            </a:r>
            <a:r>
              <a:rPr lang="en-US" i="1" dirty="0"/>
              <a:t> series, generously funded by the </a:t>
            </a:r>
            <a:r>
              <a:rPr lang="en-US" i="1" dirty="0">
                <a:solidFill>
                  <a:srgbClr val="D2533C"/>
                </a:solidFill>
              </a:rPr>
              <a:t>National Endowment of the Humanities</a:t>
            </a:r>
            <a:r>
              <a:rPr lang="en-US" i="1" dirty="0"/>
              <a:t>.  </a:t>
            </a:r>
          </a:p>
          <a:p>
            <a:endParaRPr lang="en-US" i="1" dirty="0" smtClean="0"/>
          </a:p>
          <a:p>
            <a:r>
              <a:rPr lang="en-US" i="1" dirty="0" smtClean="0"/>
              <a:t>These slides are collaboratively developed with Andrea </a:t>
            </a:r>
            <a:r>
              <a:rPr lang="en-US" i="1" dirty="0" err="1" smtClean="0"/>
              <a:t>Thomer</a:t>
            </a:r>
            <a:r>
              <a:rPr lang="en-US" i="1" dirty="0" smtClean="0"/>
              <a:t>. </a:t>
            </a:r>
            <a:endParaRPr lang="en-US" i="1" dirty="0"/>
          </a:p>
          <a:p>
            <a:r>
              <a:rPr lang="en-US" i="1" dirty="0"/>
              <a:t>Special thanks to Trevor </a:t>
            </a:r>
            <a:r>
              <a:rPr lang="en-US" i="1" dirty="0" smtClean="0"/>
              <a:t>Muñoz, Lydia </a:t>
            </a:r>
            <a:r>
              <a:rPr lang="en-US" i="1" dirty="0" err="1" smtClean="0"/>
              <a:t>Zvyaginsteva</a:t>
            </a:r>
            <a:r>
              <a:rPr lang="en-US" i="1" dirty="0"/>
              <a:t> </a:t>
            </a:r>
            <a:r>
              <a:rPr lang="en-US" i="1" dirty="0" smtClean="0"/>
              <a:t>and Megan </a:t>
            </a:r>
            <a:r>
              <a:rPr lang="en-US" i="1" dirty="0" err="1" smtClean="0"/>
              <a:t>Senseney</a:t>
            </a:r>
            <a:r>
              <a:rPr lang="en-US" i="1" dirty="0" smtClean="0"/>
              <a:t>. </a:t>
            </a:r>
            <a:endParaRPr lang="en-US" dirty="0"/>
          </a:p>
          <a:p>
            <a:endParaRPr lang="en-US" dirty="0"/>
          </a:p>
        </p:txBody>
      </p:sp>
    </p:spTree>
    <p:extLst>
      <p:ext uri="{BB962C8B-B14F-4D97-AF65-F5344CB8AC3E}">
        <p14:creationId xmlns:p14="http://schemas.microsoft.com/office/powerpoint/2010/main" val="2881736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Open Refine Basics</a:t>
            </a:r>
            <a:endParaRPr lang="en-US" dirty="0"/>
          </a:p>
        </p:txBody>
      </p:sp>
      <p:sp>
        <p:nvSpPr>
          <p:cNvPr id="3" name="Content Placeholder 2"/>
          <p:cNvSpPr>
            <a:spLocks noGrp="1"/>
          </p:cNvSpPr>
          <p:nvPr>
            <p:ph idx="1"/>
          </p:nvPr>
        </p:nvSpPr>
        <p:spPr>
          <a:xfrm>
            <a:off x="887036" y="1650759"/>
            <a:ext cx="7547107" cy="4816469"/>
          </a:xfrm>
        </p:spPr>
        <p:txBody>
          <a:bodyPr>
            <a:normAutofit/>
          </a:bodyPr>
          <a:lstStyle/>
          <a:p>
            <a:pPr>
              <a:buFont typeface="Wingdings" charset="2"/>
              <a:buChar char="ü"/>
            </a:pPr>
            <a:r>
              <a:rPr lang="en-US" sz="3200" dirty="0" smtClean="0"/>
              <a:t>  Creating a New Project</a:t>
            </a:r>
          </a:p>
          <a:p>
            <a:pPr>
              <a:buFont typeface="Wingdings" charset="2"/>
              <a:buChar char="ü"/>
            </a:pPr>
            <a:r>
              <a:rPr lang="en-US" sz="3200" dirty="0"/>
              <a:t> </a:t>
            </a:r>
            <a:r>
              <a:rPr lang="en-US" sz="3200" dirty="0" smtClean="0"/>
              <a:t> Basic Normalization</a:t>
            </a:r>
          </a:p>
          <a:p>
            <a:pPr>
              <a:buFont typeface="Wingdings" charset="2"/>
              <a:buChar char="ü"/>
            </a:pPr>
            <a:r>
              <a:rPr lang="en-US" sz="3200" dirty="0"/>
              <a:t> </a:t>
            </a:r>
            <a:r>
              <a:rPr lang="en-US" sz="3200" dirty="0" smtClean="0"/>
              <a:t> Faceting and Clustering</a:t>
            </a:r>
          </a:p>
          <a:p>
            <a:pPr>
              <a:buFont typeface="Wingdings" charset="2"/>
              <a:buChar char="ü"/>
            </a:pPr>
            <a:r>
              <a:rPr lang="en-US" sz="3200" dirty="0" smtClean="0"/>
              <a:t>  Records vs. Rows</a:t>
            </a:r>
            <a:endParaRPr lang="en-US" sz="3200" dirty="0"/>
          </a:p>
          <a:p>
            <a:pPr>
              <a:buFont typeface="Wingdings" charset="2"/>
              <a:buChar char="ü"/>
            </a:pPr>
            <a:r>
              <a:rPr lang="en-US" sz="3200" dirty="0" smtClean="0"/>
              <a:t>  Advanced Transformations </a:t>
            </a:r>
            <a:endParaRPr lang="en-US" sz="3200" dirty="0"/>
          </a:p>
        </p:txBody>
      </p:sp>
    </p:spTree>
    <p:extLst>
      <p:ext uri="{BB962C8B-B14F-4D97-AF65-F5344CB8AC3E}">
        <p14:creationId xmlns:p14="http://schemas.microsoft.com/office/powerpoint/2010/main" val="1331646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6-05 at 11.46.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0" y="755717"/>
            <a:ext cx="8748627" cy="4765454"/>
          </a:xfrm>
          <a:prstGeom prst="rect">
            <a:avLst/>
          </a:prstGeom>
          <a:ln>
            <a:solidFill>
              <a:schemeClr val="accent5"/>
            </a:solidFill>
          </a:ln>
        </p:spPr>
      </p:pic>
      <p:sp>
        <p:nvSpPr>
          <p:cNvPr id="3" name="TextBox 2"/>
          <p:cNvSpPr txBox="1"/>
          <p:nvPr/>
        </p:nvSpPr>
        <p:spPr>
          <a:xfrm>
            <a:off x="1" y="-6106"/>
            <a:ext cx="9143999" cy="646331"/>
          </a:xfrm>
          <a:prstGeom prst="rect">
            <a:avLst/>
          </a:prstGeom>
          <a:noFill/>
        </p:spPr>
        <p:txBody>
          <a:bodyPr wrap="square" rtlCol="0">
            <a:spAutoFit/>
          </a:bodyPr>
          <a:lstStyle/>
          <a:p>
            <a:pPr algn="ctr"/>
            <a:r>
              <a:rPr lang="en-US" sz="3600" b="1" dirty="0">
                <a:solidFill>
                  <a:schemeClr val="tx2"/>
                </a:solidFill>
              </a:rPr>
              <a:t>http://</a:t>
            </a:r>
            <a:r>
              <a:rPr lang="en-US" sz="3600" b="1" dirty="0" err="1">
                <a:solidFill>
                  <a:schemeClr val="tx2"/>
                </a:solidFill>
              </a:rPr>
              <a:t>menus.nypl.org</a:t>
            </a:r>
            <a:r>
              <a:rPr lang="en-US" sz="3600" b="1" dirty="0">
                <a:solidFill>
                  <a:schemeClr val="tx2"/>
                </a:solidFill>
              </a:rPr>
              <a:t>/</a:t>
            </a:r>
          </a:p>
        </p:txBody>
      </p:sp>
    </p:spTree>
    <p:extLst>
      <p:ext uri="{BB962C8B-B14F-4D97-AF65-F5344CB8AC3E}">
        <p14:creationId xmlns:p14="http://schemas.microsoft.com/office/powerpoint/2010/main" val="3042006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Crowdsourced</a:t>
            </a:r>
            <a:r>
              <a:rPr lang="en-US" dirty="0" smtClean="0"/>
              <a:t> transcription</a:t>
            </a:r>
            <a:endParaRPr lang="en-US" dirty="0"/>
          </a:p>
        </p:txBody>
      </p:sp>
      <p:sp>
        <p:nvSpPr>
          <p:cNvPr id="3" name="Content Placeholder 2"/>
          <p:cNvSpPr>
            <a:spLocks noGrp="1"/>
          </p:cNvSpPr>
          <p:nvPr>
            <p:ph idx="1"/>
          </p:nvPr>
        </p:nvSpPr>
        <p:spPr/>
        <p:txBody>
          <a:bodyPr>
            <a:normAutofit/>
          </a:bodyPr>
          <a:lstStyle/>
          <a:p>
            <a:r>
              <a:rPr lang="en-US" dirty="0"/>
              <a:t>V</a:t>
            </a:r>
            <a:r>
              <a:rPr lang="en-US" dirty="0" smtClean="0"/>
              <a:t>olunteer </a:t>
            </a:r>
            <a:r>
              <a:rPr lang="en-US" dirty="0"/>
              <a:t>transcription </a:t>
            </a:r>
            <a:r>
              <a:rPr lang="en-US" dirty="0" smtClean="0"/>
              <a:t>can mean inconsistent </a:t>
            </a:r>
            <a:r>
              <a:rPr lang="en-US" dirty="0"/>
              <a:t>data entry</a:t>
            </a:r>
            <a:r>
              <a:rPr lang="en-US" dirty="0" smtClean="0"/>
              <a:t>.</a:t>
            </a:r>
            <a:endParaRPr lang="en-US" dirty="0"/>
          </a:p>
          <a:p>
            <a:r>
              <a:rPr lang="en-US" dirty="0"/>
              <a:t>Even well-transcribed data </a:t>
            </a:r>
            <a:r>
              <a:rPr lang="en-US" dirty="0" smtClean="0"/>
              <a:t>needs cleaning (synonyms </a:t>
            </a:r>
            <a:r>
              <a:rPr lang="en-US" dirty="0"/>
              <a:t>and spelling variants, etc</a:t>
            </a:r>
            <a:r>
              <a:rPr lang="en-US" dirty="0" smtClean="0"/>
              <a:t>.)</a:t>
            </a:r>
            <a:endParaRPr lang="en-US" dirty="0"/>
          </a:p>
          <a:p>
            <a:r>
              <a:rPr lang="en-US" dirty="0" smtClean="0"/>
              <a:t>Changes over time: </a:t>
            </a:r>
          </a:p>
          <a:p>
            <a:endParaRPr lang="en-US" dirty="0"/>
          </a:p>
          <a:p>
            <a:endParaRPr lang="en-US" dirty="0"/>
          </a:p>
        </p:txBody>
      </p:sp>
      <p:pic>
        <p:nvPicPr>
          <p:cNvPr id="9" name="Picture 8" descr="Screen Shot 2014-06-05 at 12.2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76" y="4576200"/>
            <a:ext cx="3574494" cy="1545104"/>
          </a:xfrm>
          <a:prstGeom prst="rect">
            <a:avLst/>
          </a:prstGeom>
          <a:ln>
            <a:solidFill>
              <a:schemeClr val="tx2"/>
            </a:solidFill>
          </a:ln>
        </p:spPr>
      </p:pic>
      <p:pic>
        <p:nvPicPr>
          <p:cNvPr id="10" name="Picture 9" descr="Screen Shot 2014-06-05 at 12.3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612" y="4559807"/>
            <a:ext cx="2814262" cy="1509949"/>
          </a:xfrm>
          <a:prstGeom prst="rect">
            <a:avLst/>
          </a:prstGeom>
          <a:ln>
            <a:solidFill>
              <a:srgbClr val="D2533C"/>
            </a:solidFill>
          </a:ln>
        </p:spPr>
      </p:pic>
      <p:sp>
        <p:nvSpPr>
          <p:cNvPr id="11" name="TextBox 10"/>
          <p:cNvSpPr txBox="1"/>
          <p:nvPr/>
        </p:nvSpPr>
        <p:spPr>
          <a:xfrm>
            <a:off x="4395958" y="5111936"/>
            <a:ext cx="911754" cy="646331"/>
          </a:xfrm>
          <a:prstGeom prst="rect">
            <a:avLst/>
          </a:prstGeom>
          <a:noFill/>
        </p:spPr>
        <p:txBody>
          <a:bodyPr wrap="square" rtlCol="0">
            <a:spAutoFit/>
          </a:bodyPr>
          <a:lstStyle/>
          <a:p>
            <a:pPr algn="ctr"/>
            <a:r>
              <a:rPr lang="en-US" sz="3600" b="1" dirty="0"/>
              <a:t>v</a:t>
            </a:r>
            <a:r>
              <a:rPr lang="en-US" sz="3600" b="1" dirty="0" smtClean="0"/>
              <a:t>s.</a:t>
            </a:r>
            <a:endParaRPr lang="en-US" sz="3600" b="1" dirty="0"/>
          </a:p>
        </p:txBody>
      </p:sp>
      <p:sp>
        <p:nvSpPr>
          <p:cNvPr id="12" name="Donut 11"/>
          <p:cNvSpPr/>
          <p:nvPr/>
        </p:nvSpPr>
        <p:spPr>
          <a:xfrm>
            <a:off x="3287889" y="4559807"/>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7800623" y="4537736"/>
            <a:ext cx="743592" cy="769055"/>
          </a:xfrm>
          <a:prstGeom prst="donut">
            <a:avLst>
              <a:gd name="adj" fmla="val 1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311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 get to know your data</a:t>
            </a:r>
            <a:endParaRPr lang="en-US" dirty="0"/>
          </a:p>
        </p:txBody>
      </p:sp>
      <p:sp>
        <p:nvSpPr>
          <p:cNvPr id="3" name="Content Placeholder 2"/>
          <p:cNvSpPr>
            <a:spLocks noGrp="1"/>
          </p:cNvSpPr>
          <p:nvPr>
            <p:ph idx="1"/>
          </p:nvPr>
        </p:nvSpPr>
        <p:spPr>
          <a:xfrm>
            <a:off x="740896" y="1600200"/>
            <a:ext cx="7945904" cy="4213578"/>
          </a:xfrm>
        </p:spPr>
        <p:txBody>
          <a:bodyPr>
            <a:normAutofit/>
          </a:bodyPr>
          <a:lstStyle/>
          <a:p>
            <a:pPr marL="0" indent="0">
              <a:buNone/>
            </a:pPr>
            <a:r>
              <a:rPr lang="en-US" dirty="0" smtClean="0"/>
              <a:t>Step 1: NYPL menus data</a:t>
            </a:r>
          </a:p>
          <a:p>
            <a:pPr lvl="1">
              <a:buFont typeface="Arial"/>
              <a:buChar char="•"/>
            </a:pPr>
            <a:r>
              <a:rPr lang="en-US" dirty="0"/>
              <a:t> </a:t>
            </a:r>
            <a:r>
              <a:rPr lang="en-US" dirty="0" smtClean="0"/>
              <a:t> Locate </a:t>
            </a:r>
            <a:r>
              <a:rPr lang="en-US" dirty="0" smtClean="0"/>
              <a:t>“Activity data” on Box</a:t>
            </a:r>
            <a:endParaRPr lang="en-US" dirty="0" smtClean="0"/>
          </a:p>
          <a:p>
            <a:pPr lvl="1">
              <a:buFont typeface="Arial"/>
              <a:buChar char="•"/>
            </a:pPr>
            <a:r>
              <a:rPr lang="en-US" dirty="0"/>
              <a:t> </a:t>
            </a:r>
            <a:r>
              <a:rPr lang="en-US" dirty="0" smtClean="0"/>
              <a:t> Open </a:t>
            </a:r>
            <a:r>
              <a:rPr lang="en-US" dirty="0" smtClean="0"/>
              <a:t>“Refine” and </a:t>
            </a:r>
            <a:r>
              <a:rPr lang="en-US" dirty="0" smtClean="0"/>
              <a:t>”</a:t>
            </a:r>
            <a:r>
              <a:rPr lang="en-US" dirty="0" err="1" smtClean="0"/>
              <a:t>Menus.csv</a:t>
            </a:r>
            <a:r>
              <a:rPr lang="en-US" dirty="0" smtClean="0"/>
              <a:t>” in Excel or Notepad and review data </a:t>
            </a:r>
          </a:p>
          <a:p>
            <a:pPr marL="0" indent="0">
              <a:buNone/>
            </a:pPr>
            <a:r>
              <a:rPr lang="en-US" dirty="0" smtClean="0"/>
              <a:t>Step 2:  </a:t>
            </a:r>
            <a:r>
              <a:rPr lang="en-US" dirty="0" smtClean="0"/>
              <a:t>What do you notice? </a:t>
            </a:r>
            <a:endParaRPr lang="en-US" dirty="0"/>
          </a:p>
        </p:txBody>
      </p:sp>
    </p:spTree>
    <p:extLst>
      <p:ext uri="{BB962C8B-B14F-4D97-AF65-F5344CB8AC3E}">
        <p14:creationId xmlns:p14="http://schemas.microsoft.com/office/powerpoint/2010/main" val="3741446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295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12286</TotalTime>
  <Words>1667</Words>
  <Application>Microsoft Macintosh PowerPoint</Application>
  <PresentationFormat>On-screen Show (4:3)</PresentationFormat>
  <Paragraphs>223</Paragraphs>
  <Slides>45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Calibri Light</vt:lpstr>
      <vt:lpstr>Wingdings</vt:lpstr>
      <vt:lpstr>Arial</vt:lpstr>
      <vt:lpstr>Office Theme</vt:lpstr>
      <vt:lpstr>Open Refine </vt:lpstr>
      <vt:lpstr>Cleaning data</vt:lpstr>
      <vt:lpstr>Open Refine  </vt:lpstr>
      <vt:lpstr>In this lab</vt:lpstr>
      <vt:lpstr>I. Open Refine Basics</vt:lpstr>
      <vt:lpstr>PowerPoint Presentation</vt:lpstr>
      <vt:lpstr>Crowdsourced transcription</vt:lpstr>
      <vt:lpstr>Activity – get to know your data</vt:lpstr>
      <vt:lpstr>Creating a Project</vt:lpstr>
      <vt:lpstr>Creating a Project</vt:lpstr>
      <vt:lpstr>Basic Normalization</vt:lpstr>
      <vt:lpstr>Tracking Project History</vt:lpstr>
      <vt:lpstr>Extract and Apply!</vt:lpstr>
      <vt:lpstr>Records vs. Rows</vt:lpstr>
      <vt:lpstr>Multiple Values, Multiple Rows</vt:lpstr>
      <vt:lpstr>One Record, Multiple Rows</vt:lpstr>
      <vt:lpstr>Faceting and Clustering</vt:lpstr>
      <vt:lpstr>Faceting and Clustering</vt:lpstr>
      <vt:lpstr>Faceting and Clustering</vt:lpstr>
      <vt:lpstr>Kinds of clustering</vt:lpstr>
      <vt:lpstr>Check your clusters!</vt:lpstr>
      <vt:lpstr>Activity: Explore Open Refine </vt:lpstr>
      <vt:lpstr>II. Reconciliation</vt:lpstr>
      <vt:lpstr>First, clean the data</vt:lpstr>
      <vt:lpstr>Name Reconciliation</vt:lpstr>
      <vt:lpstr>Name Reconciliation</vt:lpstr>
      <vt:lpstr>“scientificName” &gt; Reconcile &gt; Start reconciling </vt:lpstr>
      <vt:lpstr>Select “Add Namespaced Service</vt:lpstr>
      <vt:lpstr>PowerPoint Presentation</vt:lpstr>
      <vt:lpstr>Start Reconciling!</vt:lpstr>
      <vt:lpstr>It might take a while…</vt:lpstr>
      <vt:lpstr>Match each cell to best candidate</vt:lpstr>
      <vt:lpstr>“scientificName” &gt; Edit column &gt; Add column based on this column</vt:lpstr>
      <vt:lpstr>Expression: cell.recon.match.name</vt:lpstr>
      <vt:lpstr>Done!</vt:lpstr>
      <vt:lpstr>III. Open Refine for publishing XML-formatted metadata</vt:lpstr>
      <vt:lpstr>III. Open Refine for publishing XML-formatted metadata</vt:lpstr>
      <vt:lpstr>Activity</vt:lpstr>
      <vt:lpstr>Activity</vt:lpstr>
      <vt:lpstr>PowerPoint Presentation</vt:lpstr>
      <vt:lpstr>Activity</vt:lpstr>
      <vt:lpstr>Summary</vt:lpstr>
      <vt:lpstr>Summary</vt:lpstr>
      <vt:lpstr>Further Resources</vt:lpstr>
      <vt:lpstr>Acknowledgments</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Workflows</dc:title>
  <dc:creator>Nic Weber</dc:creator>
  <cp:lastModifiedBy>Nicholas Weber</cp:lastModifiedBy>
  <cp:revision>94</cp:revision>
  <cp:lastPrinted>2014-12-29T20:59:13Z</cp:lastPrinted>
  <dcterms:created xsi:type="dcterms:W3CDTF">2014-12-23T22:24:41Z</dcterms:created>
  <dcterms:modified xsi:type="dcterms:W3CDTF">2016-11-29T05:54:22Z</dcterms:modified>
</cp:coreProperties>
</file>